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76" r:id="rId3"/>
    <p:sldId id="268" r:id="rId4"/>
    <p:sldId id="270" r:id="rId5"/>
    <p:sldId id="257" r:id="rId6"/>
    <p:sldId id="272" r:id="rId7"/>
    <p:sldId id="273" r:id="rId8"/>
    <p:sldId id="259" r:id="rId9"/>
    <p:sldId id="260" r:id="rId10"/>
    <p:sldId id="262" r:id="rId11"/>
    <p:sldId id="261" r:id="rId12"/>
    <p:sldId id="275" r:id="rId13"/>
    <p:sldId id="279" r:id="rId14"/>
    <p:sldId id="264" r:id="rId15"/>
    <p:sldId id="281" r:id="rId16"/>
    <p:sldId id="274" r:id="rId17"/>
    <p:sldId id="280" r:id="rId18"/>
    <p:sldId id="282" r:id="rId19"/>
    <p:sldId id="283" r:id="rId20"/>
    <p:sldId id="266" r:id="rId21"/>
    <p:sldId id="26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jpeg>
</file>

<file path=ppt/media/image3.jpg>
</file>

<file path=ppt/media/image4.jpeg>
</file>

<file path=ppt/media/image5.pn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BA394E-26F6-4F04-8663-4F1732E576D8}" type="datetimeFigureOut">
              <a:rPr lang="en-IN" smtClean="0"/>
              <a:t>08-07-2024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2205308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BA394E-26F6-4F04-8663-4F1732E576D8}" type="datetimeFigureOut">
              <a:rPr lang="en-IN" smtClean="0"/>
              <a:t>08-07-2024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292769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BA394E-26F6-4F04-8663-4F1732E576D8}" type="datetimeFigureOut">
              <a:rPr lang="en-IN" smtClean="0"/>
              <a:t>08-07-2024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495726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BA394E-26F6-4F04-8663-4F1732E576D8}" type="datetimeFigureOut">
              <a:rPr lang="en-IN" smtClean="0"/>
              <a:t>08-07-2024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1461120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BA394E-26F6-4F04-8663-4F1732E576D8}" type="datetimeFigureOut">
              <a:rPr lang="en-IN" smtClean="0"/>
              <a:t>08-07-2024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206258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1BA394E-26F6-4F04-8663-4F1732E576D8}" type="datetimeFigureOut">
              <a:rPr lang="en-IN" smtClean="0"/>
              <a:t>08-07-2024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791081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21BA394E-26F6-4F04-8663-4F1732E576D8}" type="datetimeFigureOut">
              <a:rPr lang="en-IN" smtClean="0"/>
              <a:t>08-07-2024</a:t>
            </a:fld>
            <a:endParaRPr lang="en-IN"/>
          </a:p>
        </p:txBody>
      </p:sp>
      <p:sp>
        <p:nvSpPr>
          <p:cNvPr id="11" name="Footer Placeholder 10"/>
          <p:cNvSpPr>
            <a:spLocks noGrp="1"/>
          </p:cNvSpPr>
          <p:nvPr>
            <p:ph type="ftr" sz="quarter" idx="11"/>
          </p:nvPr>
        </p:nvSpPr>
        <p:spPr/>
        <p:txBody>
          <a:bodyPr/>
          <a:lstStyle/>
          <a:p>
            <a:endParaRPr lang="en-IN"/>
          </a:p>
        </p:txBody>
      </p:sp>
      <p:sp>
        <p:nvSpPr>
          <p:cNvPr id="12" name="Slide Number Placeholder 11"/>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65757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21BA394E-26F6-4F04-8663-4F1732E576D8}" type="datetimeFigureOut">
              <a:rPr lang="en-IN" smtClean="0"/>
              <a:t>08-07-2024</a:t>
            </a:fld>
            <a:endParaRPr lang="en-IN"/>
          </a:p>
        </p:txBody>
      </p:sp>
      <p:sp>
        <p:nvSpPr>
          <p:cNvPr id="7" name="Footer Placeholder 6"/>
          <p:cNvSpPr>
            <a:spLocks noGrp="1"/>
          </p:cNvSpPr>
          <p:nvPr>
            <p:ph type="ftr" sz="quarter" idx="11"/>
          </p:nvPr>
        </p:nvSpPr>
        <p:spPr/>
        <p:txBody>
          <a:bodyPr/>
          <a:lstStyle/>
          <a:p>
            <a:endParaRPr lang="en-IN"/>
          </a:p>
        </p:txBody>
      </p:sp>
      <p:sp>
        <p:nvSpPr>
          <p:cNvPr id="8" name="Slide Number Placeholder 7"/>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2299726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1BA394E-26F6-4F04-8663-4F1732E576D8}" type="datetimeFigureOut">
              <a:rPr lang="en-IN" smtClean="0"/>
              <a:t>08-07-2024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307235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1BA394E-26F6-4F04-8663-4F1732E576D8}" type="datetimeFigureOut">
              <a:rPr lang="en-IN" smtClean="0"/>
              <a:t>08-07-2024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4104593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1BA394E-26F6-4F04-8663-4F1732E576D8}" type="datetimeFigureOut">
              <a:rPr lang="en-IN" smtClean="0"/>
              <a:t>08-07-2024</a:t>
            </a:fld>
            <a:endParaRPr lang="en-IN"/>
          </a:p>
        </p:txBody>
      </p:sp>
      <p:sp>
        <p:nvSpPr>
          <p:cNvPr id="9" name="Footer Placeholder 8"/>
          <p:cNvSpPr>
            <a:spLocks noGrp="1"/>
          </p:cNvSpPr>
          <p:nvPr>
            <p:ph type="ftr" sz="quarter" idx="11"/>
          </p:nvPr>
        </p:nvSpPr>
        <p:spPr>
          <a:xfrm>
            <a:off x="3499101" y="6356350"/>
            <a:ext cx="5911517" cy="365125"/>
          </a:xfrm>
        </p:spPr>
        <p:txBody>
          <a:bodyPr/>
          <a:lstStyle/>
          <a:p>
            <a:endParaRPr lang="en-IN"/>
          </a:p>
        </p:txBody>
      </p:sp>
      <p:sp>
        <p:nvSpPr>
          <p:cNvPr id="10" name="Slide Number Placeholder 9"/>
          <p:cNvSpPr>
            <a:spLocks noGrp="1"/>
          </p:cNvSpPr>
          <p:nvPr>
            <p:ph type="sldNum" sz="quarter" idx="12"/>
          </p:nvPr>
        </p:nvSpPr>
        <p:spPr/>
        <p:txBody>
          <a:bodyPr/>
          <a:lstStyle/>
          <a:p>
            <a:fld id="{DE52F311-FA2C-402F-8247-6A0973527027}" type="slidenum">
              <a:rPr lang="en-IN" smtClean="0"/>
              <a:t>‹#›</a:t>
            </a:fld>
            <a:endParaRPr lang="en-IN"/>
          </a:p>
        </p:txBody>
      </p:sp>
    </p:spTree>
    <p:extLst>
      <p:ext uri="{BB962C8B-B14F-4D97-AF65-F5344CB8AC3E}">
        <p14:creationId xmlns:p14="http://schemas.microsoft.com/office/powerpoint/2010/main" val="1265452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21BA394E-26F6-4F04-8663-4F1732E576D8}" type="datetimeFigureOut">
              <a:rPr lang="en-IN" smtClean="0"/>
              <a:t>08-07-2024</a:t>
            </a:fld>
            <a:endParaRPr lang="en-IN"/>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IN"/>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DE52F311-FA2C-402F-8247-6A0973527027}" type="slidenum">
              <a:rPr lang="en-IN" smtClean="0"/>
              <a:t>‹#›</a:t>
            </a:fld>
            <a:endParaRPr lang="en-IN"/>
          </a:p>
        </p:txBody>
      </p:sp>
    </p:spTree>
    <p:extLst>
      <p:ext uri="{BB962C8B-B14F-4D97-AF65-F5344CB8AC3E}">
        <p14:creationId xmlns:p14="http://schemas.microsoft.com/office/powerpoint/2010/main" val="314119404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opencv.org/" TargetMode="External"/><Relationship Id="rId2" Type="http://schemas.openxmlformats.org/officeDocument/2006/relationships/hyperlink" Target="https://www.tensorflow.or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idd.insaan.iiit.ac.i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4B01-B1FC-1BEC-CB5B-0D26278F7986}"/>
              </a:ext>
            </a:extLst>
          </p:cNvPr>
          <p:cNvSpPr>
            <a:spLocks noGrp="1"/>
          </p:cNvSpPr>
          <p:nvPr>
            <p:ph type="ctrTitle"/>
          </p:nvPr>
        </p:nvSpPr>
        <p:spPr/>
        <p:txBody>
          <a:bodyPr/>
          <a:lstStyle/>
          <a:p>
            <a:r>
              <a:rPr lang="en-IN" b="1" dirty="0">
                <a:latin typeface="Times New Roman" panose="02020603050405020304" pitchFamily="18" charset="0"/>
                <a:cs typeface="Times New Roman" panose="02020603050405020304" pitchFamily="18" charset="0"/>
              </a:rPr>
              <a:t>Problem Statement:</a:t>
            </a:r>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6F4A21A-CB8D-13D8-DD69-4891E0AA85FB}"/>
              </a:ext>
            </a:extLst>
          </p:cNvPr>
          <p:cNvSpPr>
            <a:spLocks noGrp="1"/>
          </p:cNvSpPr>
          <p:nvPr>
            <p:ph type="subTitle" idx="1"/>
          </p:nvPr>
        </p:nvSpPr>
        <p:spPr/>
        <p:txBody>
          <a:bodyPr>
            <a:normAutofit/>
          </a:bodyPr>
          <a:lstStyle/>
          <a:p>
            <a:r>
              <a:rPr lang="en-IN" sz="4000" dirty="0">
                <a:latin typeface="Times New Roman" panose="02020603050405020304" pitchFamily="18" charset="0"/>
                <a:cs typeface="Times New Roman" panose="02020603050405020304" pitchFamily="18" charset="0"/>
              </a:rPr>
              <a:t>Vehicle Cut-in Detection</a:t>
            </a:r>
          </a:p>
        </p:txBody>
      </p:sp>
    </p:spTree>
    <p:extLst>
      <p:ext uri="{BB962C8B-B14F-4D97-AF65-F5344CB8AC3E}">
        <p14:creationId xmlns:p14="http://schemas.microsoft.com/office/powerpoint/2010/main" val="1288145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1EF4-CB59-DB62-B0FC-7AB78A27CD5F}"/>
              </a:ext>
            </a:extLst>
          </p:cNvPr>
          <p:cNvSpPr>
            <a:spLocks noGrp="1"/>
          </p:cNvSpPr>
          <p:nvPr>
            <p:ph type="title"/>
          </p:nvPr>
        </p:nvSpPr>
        <p:spPr/>
        <p:txBody>
          <a:bodyPr/>
          <a:lstStyle/>
          <a:p>
            <a:r>
              <a:rPr lang="en-IN" dirty="0"/>
              <a:t>Architecture Diagram-Image</a:t>
            </a:r>
          </a:p>
        </p:txBody>
      </p:sp>
      <p:pic>
        <p:nvPicPr>
          <p:cNvPr id="5" name="Content Placeholder 4">
            <a:extLst>
              <a:ext uri="{FF2B5EF4-FFF2-40B4-BE49-F238E27FC236}">
                <a16:creationId xmlns:a16="http://schemas.microsoft.com/office/drawing/2014/main" id="{99F05E35-26AF-9B35-60A8-E0A5BA45F1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255803"/>
            <a:ext cx="7315200" cy="4336868"/>
          </a:xfrm>
        </p:spPr>
      </p:pic>
    </p:spTree>
    <p:extLst>
      <p:ext uri="{BB962C8B-B14F-4D97-AF65-F5344CB8AC3E}">
        <p14:creationId xmlns:p14="http://schemas.microsoft.com/office/powerpoint/2010/main" val="2003480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11EF4-CB59-DB62-B0FC-7AB78A27CD5F}"/>
              </a:ext>
            </a:extLst>
          </p:cNvPr>
          <p:cNvSpPr>
            <a:spLocks noGrp="1"/>
          </p:cNvSpPr>
          <p:nvPr>
            <p:ph type="title"/>
          </p:nvPr>
        </p:nvSpPr>
        <p:spPr/>
        <p:txBody>
          <a:bodyPr/>
          <a:lstStyle/>
          <a:p>
            <a:r>
              <a:rPr lang="en-IN" dirty="0"/>
              <a:t>Architecture </a:t>
            </a:r>
            <a:br>
              <a:rPr lang="en-IN" dirty="0"/>
            </a:br>
            <a:r>
              <a:rPr lang="en-IN" dirty="0"/>
              <a:t>Diagram- Video</a:t>
            </a:r>
            <a:br>
              <a:rPr lang="en-IN" dirty="0"/>
            </a:br>
            <a:endParaRPr lang="en-IN" dirty="0"/>
          </a:p>
        </p:txBody>
      </p:sp>
      <p:pic>
        <p:nvPicPr>
          <p:cNvPr id="5" name="Content Placeholder 4">
            <a:extLst>
              <a:ext uri="{FF2B5EF4-FFF2-40B4-BE49-F238E27FC236}">
                <a16:creationId xmlns:a16="http://schemas.microsoft.com/office/drawing/2014/main" id="{4E123FFE-D668-8591-EF57-9266A1F2A8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243188"/>
            <a:ext cx="7315200" cy="4362098"/>
          </a:xfrm>
        </p:spPr>
      </p:pic>
    </p:spTree>
    <p:extLst>
      <p:ext uri="{BB962C8B-B14F-4D97-AF65-F5344CB8AC3E}">
        <p14:creationId xmlns:p14="http://schemas.microsoft.com/office/powerpoint/2010/main" val="949410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AF594-C456-18C1-7804-C8F701C089ED}"/>
              </a:ext>
            </a:extLst>
          </p:cNvPr>
          <p:cNvSpPr>
            <a:spLocks noGrp="1"/>
          </p:cNvSpPr>
          <p:nvPr>
            <p:ph type="title"/>
          </p:nvPr>
        </p:nvSpPr>
        <p:spPr/>
        <p:txBody>
          <a:bodyPr/>
          <a:lstStyle/>
          <a:p>
            <a:r>
              <a:rPr lang="en-US" dirty="0"/>
              <a:t>Output</a:t>
            </a:r>
            <a:br>
              <a:rPr lang="en-US" dirty="0"/>
            </a:br>
            <a:endParaRPr lang="en-US" dirty="0"/>
          </a:p>
        </p:txBody>
      </p:sp>
      <p:pic>
        <p:nvPicPr>
          <p:cNvPr id="5" name="Content Placeholder 4">
            <a:extLst>
              <a:ext uri="{FF2B5EF4-FFF2-40B4-BE49-F238E27FC236}">
                <a16:creationId xmlns:a16="http://schemas.microsoft.com/office/drawing/2014/main" id="{B12449AE-6DB1-347B-BB15-A38F773830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194668"/>
            <a:ext cx="7315200" cy="4459139"/>
          </a:xfrm>
        </p:spPr>
      </p:pic>
    </p:spTree>
    <p:extLst>
      <p:ext uri="{BB962C8B-B14F-4D97-AF65-F5344CB8AC3E}">
        <p14:creationId xmlns:p14="http://schemas.microsoft.com/office/powerpoint/2010/main" val="3405394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CD000-FFA3-C83D-B289-2779852AE37D}"/>
              </a:ext>
            </a:extLst>
          </p:cNvPr>
          <p:cNvSpPr>
            <a:spLocks noGrp="1"/>
          </p:cNvSpPr>
          <p:nvPr>
            <p:ph type="title"/>
          </p:nvPr>
        </p:nvSpPr>
        <p:spPr/>
        <p:txBody>
          <a:bodyPr/>
          <a:lstStyle/>
          <a:p>
            <a:r>
              <a:rPr lang="en-US" dirty="0"/>
              <a:t>output</a:t>
            </a:r>
          </a:p>
        </p:txBody>
      </p:sp>
      <p:pic>
        <p:nvPicPr>
          <p:cNvPr id="4" name="WhatsApp Video 2024-07-06 at 10.46.44 PM">
            <a:hlinkClick r:id="" action="ppaction://media"/>
            <a:extLst>
              <a:ext uri="{FF2B5EF4-FFF2-40B4-BE49-F238E27FC236}">
                <a16:creationId xmlns:a16="http://schemas.microsoft.com/office/drawing/2014/main" id="{0330DA56-5047-68A5-DD9E-D66779A745B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68738" y="1366838"/>
            <a:ext cx="7315200" cy="4114800"/>
          </a:xfrm>
        </p:spPr>
      </p:pic>
    </p:spTree>
    <p:extLst>
      <p:ext uri="{BB962C8B-B14F-4D97-AF65-F5344CB8AC3E}">
        <p14:creationId xmlns:p14="http://schemas.microsoft.com/office/powerpoint/2010/main" val="43037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3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7F37E-7F14-0355-6F41-7B6F04F9577B}"/>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Technologies Used:</a:t>
            </a:r>
          </a:p>
        </p:txBody>
      </p:sp>
      <p:sp>
        <p:nvSpPr>
          <p:cNvPr id="3" name="Content Placeholder 2">
            <a:extLst>
              <a:ext uri="{FF2B5EF4-FFF2-40B4-BE49-F238E27FC236}">
                <a16:creationId xmlns:a16="http://schemas.microsoft.com/office/drawing/2014/main" id="{731A41D2-BC64-F8BE-4364-2F85E34615B1}"/>
              </a:ext>
            </a:extLst>
          </p:cNvPr>
          <p:cNvSpPr>
            <a:spLocks noGrp="1"/>
          </p:cNvSpPr>
          <p:nvPr>
            <p:ph idx="1"/>
          </p:nvPr>
        </p:nvSpPr>
        <p:spPr/>
        <p:txBody>
          <a:bodyPr>
            <a:normAutofit/>
          </a:bodyPr>
          <a:lstStyle/>
          <a:p>
            <a:pPr marL="0" indent="0">
              <a:buNone/>
            </a:pPr>
            <a:r>
              <a:rPr lang="en-IN" dirty="0">
                <a:latin typeface="Times New Roman" panose="02020603050405020304" pitchFamily="18" charset="0"/>
                <a:cs typeface="Times New Roman" panose="02020603050405020304" pitchFamily="18" charset="0"/>
              </a:rPr>
              <a:t>1. TensorFlow         </a:t>
            </a:r>
          </a:p>
          <a:p>
            <a:r>
              <a:rPr lang="en-IN" dirty="0">
                <a:latin typeface="Times New Roman" panose="02020603050405020304" pitchFamily="18" charset="0"/>
                <a:cs typeface="Times New Roman" panose="02020603050405020304" pitchFamily="18" charset="0"/>
              </a:rPr>
              <a:t>Deep Learning Framework:          Model Training:          Flexibility and Scalability: </a:t>
            </a:r>
          </a:p>
          <a:p>
            <a:pPr marL="0" indent="0">
              <a:buNone/>
            </a:pPr>
            <a:r>
              <a:rPr lang="en-IN" dirty="0">
                <a:latin typeface="Times New Roman" panose="02020603050405020304" pitchFamily="18" charset="0"/>
                <a:cs typeface="Times New Roman" panose="02020603050405020304" pitchFamily="18" charset="0"/>
              </a:rPr>
              <a:t>2. OpenCV (Open Source Computer Vision Library)         </a:t>
            </a:r>
          </a:p>
          <a:p>
            <a:r>
              <a:rPr lang="en-IN" dirty="0">
                <a:latin typeface="Times New Roman" panose="02020603050405020304" pitchFamily="18" charset="0"/>
                <a:cs typeface="Times New Roman" panose="02020603050405020304" pitchFamily="18" charset="0"/>
              </a:rPr>
              <a:t>   Image Processing:             Feature Extraction:              Real-time Processing:</a:t>
            </a:r>
          </a:p>
          <a:p>
            <a:pPr marL="0" indent="0">
              <a:buNone/>
            </a:pPr>
            <a:r>
              <a:rPr lang="en-IN" dirty="0">
                <a:latin typeface="Times New Roman" panose="02020603050405020304" pitchFamily="18" charset="0"/>
                <a:cs typeface="Times New Roman" panose="02020603050405020304" pitchFamily="18" charset="0"/>
              </a:rPr>
              <a:t>3. Image Dataset              </a:t>
            </a:r>
          </a:p>
          <a:p>
            <a:r>
              <a:rPr lang="en-IN" dirty="0">
                <a:latin typeface="Times New Roman" panose="02020603050405020304" pitchFamily="18" charset="0"/>
                <a:cs typeface="Times New Roman" panose="02020603050405020304" pitchFamily="18" charset="0"/>
              </a:rPr>
              <a:t>Labeled Data:               Diverse Scenarios:</a:t>
            </a:r>
          </a:p>
          <a:p>
            <a:pPr marL="0" indent="0">
              <a:buNone/>
            </a:pPr>
            <a:r>
              <a:rPr lang="en-IN" dirty="0">
                <a:latin typeface="Times New Roman" panose="02020603050405020304" pitchFamily="18" charset="0"/>
                <a:cs typeface="Times New Roman" panose="02020603050405020304" pitchFamily="18" charset="0"/>
              </a:rPr>
              <a:t> 4. Python Programming Language            </a:t>
            </a:r>
          </a:p>
          <a:p>
            <a:r>
              <a:rPr lang="en-IN" dirty="0">
                <a:latin typeface="Times New Roman" panose="02020603050405020304" pitchFamily="18" charset="0"/>
                <a:cs typeface="Times New Roman" panose="02020603050405020304" pitchFamily="18" charset="0"/>
              </a:rPr>
              <a:t>   Versatility:                 Community Support:</a:t>
            </a:r>
          </a:p>
        </p:txBody>
      </p:sp>
    </p:spTree>
    <p:extLst>
      <p:ext uri="{BB962C8B-B14F-4D97-AF65-F5344CB8AC3E}">
        <p14:creationId xmlns:p14="http://schemas.microsoft.com/office/powerpoint/2010/main" val="36758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B2D44-788A-6ED2-7A4F-BFB27F1CEFCD}"/>
              </a:ext>
            </a:extLst>
          </p:cNvPr>
          <p:cNvSpPr>
            <a:spLocks noGrp="1"/>
          </p:cNvSpPr>
          <p:nvPr>
            <p:ph type="title"/>
          </p:nvPr>
        </p:nvSpPr>
        <p:spPr/>
        <p:txBody>
          <a:bodyPr/>
          <a:lstStyle/>
          <a:p>
            <a:r>
              <a:rPr lang="en-US" dirty="0"/>
              <a:t>Library Used</a:t>
            </a:r>
          </a:p>
        </p:txBody>
      </p:sp>
      <p:sp>
        <p:nvSpPr>
          <p:cNvPr id="7" name="Rectangle 2">
            <a:extLst>
              <a:ext uri="{FF2B5EF4-FFF2-40B4-BE49-F238E27FC236}">
                <a16:creationId xmlns:a16="http://schemas.microsoft.com/office/drawing/2014/main" id="{5F11BA21-7F67-BD8C-AA6B-B053572738DF}"/>
              </a:ext>
            </a:extLst>
          </p:cNvPr>
          <p:cNvSpPr>
            <a:spLocks noGrp="1" noChangeArrowheads="1"/>
          </p:cNvSpPr>
          <p:nvPr>
            <p:ph idx="1"/>
          </p:nvPr>
        </p:nvSpPr>
        <p:spPr bwMode="auto">
          <a:xfrm>
            <a:off x="3869268" y="1577770"/>
            <a:ext cx="7778089"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TensorFlow</a:t>
            </a:r>
            <a:r>
              <a:rPr kumimoji="0" lang="en-US" altLang="en-US" sz="1800" b="0" i="0" u="none" strike="noStrike" cap="none" normalizeH="0" baseline="0" dirty="0">
                <a:ln>
                  <a:noFill/>
                </a:ln>
                <a:solidFill>
                  <a:schemeClr val="tx1"/>
                </a:solidFill>
                <a:effectLst/>
                <a:latin typeface="Arial" panose="020B0604020202020204" pitchFamily="34" charset="0"/>
              </a:rPr>
              <a:t>: For building and training machine learning models.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OpenCV</a:t>
            </a:r>
            <a:r>
              <a:rPr kumimoji="0" lang="en-US" altLang="en-US" sz="1800" b="0" i="0" u="none" strike="noStrike" cap="none" normalizeH="0" baseline="0" dirty="0">
                <a:ln>
                  <a:noFill/>
                </a:ln>
                <a:solidFill>
                  <a:schemeClr val="tx1"/>
                </a:solidFill>
                <a:effectLst/>
                <a:latin typeface="Arial" panose="020B0604020202020204" pitchFamily="34" charset="0"/>
              </a:rPr>
              <a:t>: For image processing and computer vision tasks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NumPy</a:t>
            </a:r>
            <a:r>
              <a:rPr kumimoji="0" lang="en-US" altLang="en-US" sz="1800" b="0" i="0" u="none" strike="noStrike" cap="none" normalizeH="0" baseline="0" dirty="0">
                <a:ln>
                  <a:noFill/>
                </a:ln>
                <a:solidFill>
                  <a:schemeClr val="tx1"/>
                </a:solidFill>
                <a:effectLst/>
                <a:latin typeface="Arial" panose="020B0604020202020204" pitchFamily="34" charset="0"/>
              </a:rPr>
              <a:t>: For numerical computations and array manipulations.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G</a:t>
            </a:r>
            <a:r>
              <a:rPr kumimoji="0" lang="en-US" altLang="en-US" sz="1800" b="1" i="0" u="none" strike="noStrike" cap="none" normalizeH="0" baseline="0" dirty="0">
                <a:ln>
                  <a:noFill/>
                </a:ln>
                <a:solidFill>
                  <a:schemeClr val="tx1"/>
                </a:solidFill>
                <a:effectLst/>
                <a:latin typeface="Arial" panose="020B0604020202020204" pitchFamily="34" charset="0"/>
              </a:rPr>
              <a:t>lob</a:t>
            </a:r>
            <a:r>
              <a:rPr kumimoji="0" lang="en-US" altLang="en-US" sz="1800" b="0" i="0" u="none" strike="noStrike" cap="none" normalizeH="0" baseline="0" dirty="0">
                <a:ln>
                  <a:noFill/>
                </a:ln>
                <a:solidFill>
                  <a:schemeClr val="tx1"/>
                </a:solidFill>
                <a:effectLst/>
                <a:latin typeface="Arial" panose="020B0604020202020204" pitchFamily="34" charset="0"/>
              </a:rPr>
              <a:t>: For file pattern matching to read datasets.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T</a:t>
            </a:r>
            <a:r>
              <a:rPr kumimoji="0" lang="en-US" altLang="en-US" sz="1800" b="1" i="0" u="none" strike="noStrike" cap="none" normalizeH="0" baseline="0" dirty="0">
                <a:ln>
                  <a:noFill/>
                </a:ln>
                <a:solidFill>
                  <a:schemeClr val="tx1"/>
                </a:solidFill>
                <a:effectLst/>
                <a:latin typeface="Arial" panose="020B0604020202020204" pitchFamily="34" charset="0"/>
              </a:rPr>
              <a:t>ime</a:t>
            </a:r>
            <a:r>
              <a:rPr kumimoji="0" lang="en-US" altLang="en-US" sz="1800" b="0" i="0" u="none" strike="noStrike" cap="none" normalizeH="0" baseline="0" dirty="0">
                <a:ln>
                  <a:noFill/>
                </a:ln>
                <a:solidFill>
                  <a:schemeClr val="tx1"/>
                </a:solidFill>
                <a:effectLst/>
                <a:latin typeface="Arial" panose="020B0604020202020204" pitchFamily="34" charset="0"/>
              </a:rPr>
              <a:t>: For handling time-related functions, such as calculating time intervals.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OS</a:t>
            </a:r>
            <a:r>
              <a:rPr kumimoji="0" lang="en-US" altLang="en-US" sz="1800" b="0" i="0" u="none" strike="noStrike" cap="none" normalizeH="0" baseline="0" dirty="0">
                <a:ln>
                  <a:noFill/>
                </a:ln>
                <a:solidFill>
                  <a:schemeClr val="tx1"/>
                </a:solidFill>
                <a:effectLst/>
                <a:latin typeface="Arial" panose="020B0604020202020204" pitchFamily="34" charset="0"/>
              </a:rPr>
              <a:t>: For interacting with the operating system to handle file paths and directories.</a:t>
            </a:r>
          </a:p>
        </p:txBody>
      </p:sp>
    </p:spTree>
    <p:extLst>
      <p:ext uri="{BB962C8B-B14F-4D97-AF65-F5344CB8AC3E}">
        <p14:creationId xmlns:p14="http://schemas.microsoft.com/office/powerpoint/2010/main" val="2509893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E6245-31E2-7757-815F-94CCB898EB9E}"/>
              </a:ext>
            </a:extLst>
          </p:cNvPr>
          <p:cNvSpPr>
            <a:spLocks noGrp="1"/>
          </p:cNvSpPr>
          <p:nvPr>
            <p:ph type="title"/>
          </p:nvPr>
        </p:nvSpPr>
        <p:spPr/>
        <p:txBody>
          <a:bodyPr/>
          <a:lstStyle/>
          <a:p>
            <a:r>
              <a:rPr lang="en-US" dirty="0"/>
              <a:t>Team members &amp;Contribution </a:t>
            </a:r>
            <a:br>
              <a:rPr lang="en-US" dirty="0"/>
            </a:br>
            <a:endParaRPr lang="en-US" dirty="0"/>
          </a:p>
        </p:txBody>
      </p:sp>
      <p:sp>
        <p:nvSpPr>
          <p:cNvPr id="3" name="Content Placeholder 2">
            <a:extLst>
              <a:ext uri="{FF2B5EF4-FFF2-40B4-BE49-F238E27FC236}">
                <a16:creationId xmlns:a16="http://schemas.microsoft.com/office/drawing/2014/main" id="{FC36ECA3-9089-5DD0-D7A7-04947DA0C523}"/>
              </a:ext>
            </a:extLst>
          </p:cNvPr>
          <p:cNvSpPr>
            <a:spLocks noGrp="1"/>
          </p:cNvSpPr>
          <p:nvPr>
            <p:ph idx="1"/>
          </p:nvPr>
        </p:nvSpPr>
        <p:spPr/>
        <p:txBody>
          <a:bodyPr/>
          <a:lstStyle/>
          <a:p>
            <a:r>
              <a:rPr lang="en-US" b="1" dirty="0"/>
              <a:t>Team Members:</a:t>
            </a:r>
            <a:endParaRPr lang="en-US" dirty="0"/>
          </a:p>
          <a:p>
            <a:pPr>
              <a:buFont typeface="+mj-lt"/>
              <a:buAutoNum type="arabicPeriod"/>
            </a:pPr>
            <a:r>
              <a:rPr lang="en-US" dirty="0"/>
              <a:t>Pranav Shukla (Team Lead, SY )</a:t>
            </a:r>
          </a:p>
          <a:p>
            <a:pPr>
              <a:buFont typeface="+mj-lt"/>
              <a:buAutoNum type="arabicPeriod"/>
            </a:pPr>
            <a:r>
              <a:rPr lang="en-US" dirty="0"/>
              <a:t>Shantanu Hon (SY )</a:t>
            </a:r>
          </a:p>
          <a:p>
            <a:pPr>
              <a:buFont typeface="+mj-lt"/>
              <a:buAutoNum type="arabicPeriod"/>
            </a:pPr>
            <a:r>
              <a:rPr lang="en-US" dirty="0"/>
              <a:t>Onkar Gunjal (FY )</a:t>
            </a:r>
          </a:p>
          <a:p>
            <a:pPr>
              <a:buFont typeface="+mj-lt"/>
              <a:buAutoNum type="arabicPeriod"/>
            </a:pPr>
            <a:r>
              <a:rPr lang="en-US" dirty="0"/>
              <a:t>Vaishnavi Deore (FY )</a:t>
            </a:r>
          </a:p>
          <a:p>
            <a:pPr>
              <a:buFont typeface="+mj-lt"/>
              <a:buAutoNum type="arabicPeriod"/>
            </a:pPr>
            <a:r>
              <a:rPr lang="en-US" dirty="0"/>
              <a:t>Kunal Gawand (FY )</a:t>
            </a:r>
          </a:p>
          <a:p>
            <a:endParaRPr lang="en-US" dirty="0"/>
          </a:p>
        </p:txBody>
      </p:sp>
    </p:spTree>
    <p:extLst>
      <p:ext uri="{BB962C8B-B14F-4D97-AF65-F5344CB8AC3E}">
        <p14:creationId xmlns:p14="http://schemas.microsoft.com/office/powerpoint/2010/main" val="3144608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8E351-634E-74B3-79A2-0304957C4DA6}"/>
              </a:ext>
            </a:extLst>
          </p:cNvPr>
          <p:cNvSpPr>
            <a:spLocks noGrp="1"/>
          </p:cNvSpPr>
          <p:nvPr>
            <p:ph type="title"/>
          </p:nvPr>
        </p:nvSpPr>
        <p:spPr/>
        <p:txBody>
          <a:bodyPr/>
          <a:lstStyle/>
          <a:p>
            <a:r>
              <a:rPr lang="en-US" dirty="0"/>
              <a:t>Contribution</a:t>
            </a:r>
            <a:br>
              <a:rPr lang="en-US" dirty="0"/>
            </a:br>
            <a:endParaRPr lang="en-US" dirty="0"/>
          </a:p>
        </p:txBody>
      </p:sp>
      <p:sp>
        <p:nvSpPr>
          <p:cNvPr id="3" name="Content Placeholder 2">
            <a:extLst>
              <a:ext uri="{FF2B5EF4-FFF2-40B4-BE49-F238E27FC236}">
                <a16:creationId xmlns:a16="http://schemas.microsoft.com/office/drawing/2014/main" id="{DB1F9D23-26B5-0BE0-FBC3-DA52C1EC7A3D}"/>
              </a:ext>
            </a:extLst>
          </p:cNvPr>
          <p:cNvSpPr>
            <a:spLocks noGrp="1"/>
          </p:cNvSpPr>
          <p:nvPr>
            <p:ph idx="1"/>
          </p:nvPr>
        </p:nvSpPr>
        <p:spPr/>
        <p:txBody>
          <a:bodyPr/>
          <a:lstStyle/>
          <a:p>
            <a:r>
              <a:rPr lang="en-US" dirty="0"/>
              <a:t>1) Pranav: calculating vehicle speed and distance, deployment and testing, Training program in video</a:t>
            </a:r>
          </a:p>
          <a:p>
            <a:r>
              <a:rPr lang="en-US" dirty="0"/>
              <a:t>2) Shantanu: Code optimization and tensorflow image testing</a:t>
            </a:r>
          </a:p>
          <a:p>
            <a:r>
              <a:rPr lang="en-US" dirty="0"/>
              <a:t>3) Vaishanavi :Finding video and detection of video using tensorflow</a:t>
            </a:r>
          </a:p>
          <a:p>
            <a:r>
              <a:rPr lang="en-US" dirty="0"/>
              <a:t>4) Onkar: Finding dataset , cleaning dataset, image processing using open cv, image detection using tensorflow</a:t>
            </a:r>
          </a:p>
          <a:p>
            <a:r>
              <a:rPr lang="en-US" dirty="0"/>
              <a:t>5)Kunal: Using tensorflow calculate speed and distance for an image</a:t>
            </a:r>
          </a:p>
        </p:txBody>
      </p:sp>
    </p:spTree>
    <p:extLst>
      <p:ext uri="{BB962C8B-B14F-4D97-AF65-F5344CB8AC3E}">
        <p14:creationId xmlns:p14="http://schemas.microsoft.com/office/powerpoint/2010/main" val="2834594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15332-E420-A295-FBA8-25284469322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BD2E5372-09E1-B0C0-8DF5-3248DA9D87C5}"/>
              </a:ext>
            </a:extLst>
          </p:cNvPr>
          <p:cNvSpPr>
            <a:spLocks noGrp="1"/>
          </p:cNvSpPr>
          <p:nvPr>
            <p:ph idx="1"/>
          </p:nvPr>
        </p:nvSpPr>
        <p:spPr/>
        <p:txBody>
          <a:bodyPr/>
          <a:lstStyle/>
          <a:p>
            <a:r>
              <a:rPr lang="en-US" b="1" dirty="0"/>
              <a:t>TensorFlow</a:t>
            </a:r>
            <a:r>
              <a:rPr lang="en-US" dirty="0"/>
              <a:t>:</a:t>
            </a:r>
          </a:p>
          <a:p>
            <a:pPr>
              <a:buFont typeface="Arial" panose="020B0604020202020204" pitchFamily="34" charset="0"/>
              <a:buChar char="•"/>
            </a:pPr>
            <a:r>
              <a:rPr lang="en-US" dirty="0"/>
              <a:t>"TensorFlow: Large-scale machine learning on heterogeneous systems", 2015. TensorFlow is an end-to-end open-source platform for machine learning.</a:t>
            </a:r>
          </a:p>
          <a:p>
            <a:pPr>
              <a:buFont typeface="Arial" panose="020B0604020202020204" pitchFamily="34" charset="0"/>
              <a:buChar char="•"/>
            </a:pPr>
            <a:r>
              <a:rPr lang="en-US" dirty="0"/>
              <a:t>Website: </a:t>
            </a:r>
            <a:r>
              <a:rPr lang="en-US" dirty="0">
                <a:hlinkClick r:id="rId2"/>
              </a:rPr>
              <a:t>TensorFlow</a:t>
            </a:r>
            <a:endParaRPr lang="en-US" dirty="0"/>
          </a:p>
          <a:p>
            <a:r>
              <a:rPr lang="en-US" b="1" dirty="0"/>
              <a:t>OpenCV</a:t>
            </a:r>
            <a:r>
              <a:rPr lang="en-US" dirty="0"/>
              <a:t>:</a:t>
            </a:r>
          </a:p>
          <a:p>
            <a:pPr>
              <a:buFont typeface="Arial" panose="020B0604020202020204" pitchFamily="34" charset="0"/>
              <a:buChar char="•"/>
            </a:pPr>
            <a:r>
              <a:rPr lang="en-US" dirty="0"/>
              <a:t>"OpenCV: Open Source Computer Vision Library", Itseez, 2015. OpenCV is an open-source computer vision and machine learning software library containing more than 2500 optimized algorithms for various computer vision and machine learning tasks.</a:t>
            </a:r>
          </a:p>
          <a:p>
            <a:pPr>
              <a:buFont typeface="Arial" panose="020B0604020202020204" pitchFamily="34" charset="0"/>
              <a:buChar char="•"/>
            </a:pPr>
            <a:r>
              <a:rPr lang="en-US" dirty="0"/>
              <a:t>Website: </a:t>
            </a:r>
            <a:r>
              <a:rPr lang="en-US" dirty="0">
                <a:hlinkClick r:id="rId3"/>
              </a:rPr>
              <a:t>OpenCV</a:t>
            </a:r>
            <a:endParaRPr lang="en-US" dirty="0"/>
          </a:p>
        </p:txBody>
      </p:sp>
    </p:spTree>
    <p:extLst>
      <p:ext uri="{BB962C8B-B14F-4D97-AF65-F5344CB8AC3E}">
        <p14:creationId xmlns:p14="http://schemas.microsoft.com/office/powerpoint/2010/main" val="3102564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E7E16-9953-F950-4E58-0AE2B7F499A2}"/>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15493669-17F3-CA31-C238-14852474CAFA}"/>
              </a:ext>
            </a:extLst>
          </p:cNvPr>
          <p:cNvSpPr>
            <a:spLocks noGrp="1"/>
          </p:cNvSpPr>
          <p:nvPr>
            <p:ph idx="1"/>
          </p:nvPr>
        </p:nvSpPr>
        <p:spPr/>
        <p:txBody>
          <a:bodyPr/>
          <a:lstStyle/>
          <a:p>
            <a:r>
              <a:rPr lang="en-US" b="1" dirty="0"/>
              <a:t>IDD Dataset</a:t>
            </a:r>
            <a:r>
              <a:rPr lang="en-US" dirty="0"/>
              <a:t>:</a:t>
            </a:r>
          </a:p>
          <a:p>
            <a:pPr>
              <a:buFont typeface="Arial" panose="020B0604020202020204" pitchFamily="34" charset="0"/>
              <a:buChar char="•"/>
            </a:pPr>
            <a:r>
              <a:rPr lang="en-US" dirty="0"/>
              <a:t>Varma, G., Subramanian, V. K., Namboodiri, V. P., Chandraker, M., &amp; Jawahar, C. V. (2019). IDD: A Dataset for Exploring Problems of Autonomous Navigation in Unconstrained Environments. Available at: </a:t>
            </a:r>
            <a:r>
              <a:rPr lang="en-US" dirty="0">
                <a:hlinkClick r:id="rId2"/>
              </a:rPr>
              <a:t>https://idd.insaan.iiit.ac.in/</a:t>
            </a:r>
            <a:endParaRPr lang="en-US" dirty="0"/>
          </a:p>
          <a:p>
            <a:pPr>
              <a:buFont typeface="Arial" panose="020B0604020202020204" pitchFamily="34" charset="0"/>
              <a:buChar char="•"/>
            </a:pPr>
            <a:endParaRPr lang="en-US" dirty="0"/>
          </a:p>
          <a:p>
            <a:r>
              <a:rPr lang="en-US" b="1" dirty="0"/>
              <a:t>Vehicle Detection and Tracking</a:t>
            </a:r>
            <a:r>
              <a:rPr lang="en-US" dirty="0"/>
              <a:t>:</a:t>
            </a:r>
          </a:p>
          <a:p>
            <a:pPr>
              <a:buFont typeface="Arial" panose="020B0604020202020204" pitchFamily="34" charset="0"/>
              <a:buChar char="•"/>
            </a:pPr>
            <a:r>
              <a:rPr lang="en-US" dirty="0"/>
              <a:t>Sun, Z., Bebis, G., &amp; Miller, R. (2006). On-road vehicle detection: A review. IEEE Transactions on Pattern Analysis and Machine Intelligence, 28(5), 694-711. DOI: 10.1109/TPAMI.2006.104</a:t>
            </a:r>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0244815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58580-8D8F-A660-C524-506808D496A4}"/>
              </a:ext>
            </a:extLst>
          </p:cNvPr>
          <p:cNvSpPr>
            <a:spLocks noGrp="1"/>
          </p:cNvSpPr>
          <p:nvPr>
            <p:ph type="title"/>
          </p:nvPr>
        </p:nvSpPr>
        <p:spPr/>
        <p:txBody>
          <a:bodyPr/>
          <a:lstStyle/>
          <a:p>
            <a:r>
              <a:rPr lang="en-US" dirty="0"/>
              <a:t>   Eureka</a:t>
            </a:r>
            <a:br>
              <a:rPr lang="en-US" dirty="0"/>
            </a:br>
            <a:endParaRPr lang="en-US" dirty="0"/>
          </a:p>
        </p:txBody>
      </p:sp>
      <p:sp>
        <p:nvSpPr>
          <p:cNvPr id="3" name="Content Placeholder 2">
            <a:extLst>
              <a:ext uri="{FF2B5EF4-FFF2-40B4-BE49-F238E27FC236}">
                <a16:creationId xmlns:a16="http://schemas.microsoft.com/office/drawing/2014/main" id="{BEC27566-9D45-4469-E50F-054332EED38B}"/>
              </a:ext>
            </a:extLst>
          </p:cNvPr>
          <p:cNvSpPr>
            <a:spLocks noGrp="1"/>
          </p:cNvSpPr>
          <p:nvPr>
            <p:ph idx="1"/>
          </p:nvPr>
        </p:nvSpPr>
        <p:spPr/>
        <p:txBody>
          <a:bodyPr/>
          <a:lstStyle/>
          <a:p>
            <a:r>
              <a:rPr lang="en-US" b="1" dirty="0"/>
              <a:t>Team Name: Eureka</a:t>
            </a:r>
            <a:endParaRPr lang="en-US" dirty="0"/>
          </a:p>
          <a:p>
            <a:pPr>
              <a:buFont typeface="Arial" panose="020B0604020202020204" pitchFamily="34" charset="0"/>
              <a:buChar char="•"/>
            </a:pPr>
            <a:r>
              <a:rPr lang="en-US" b="1" dirty="0"/>
              <a:t>Intel Support:</a:t>
            </a:r>
            <a:r>
              <a:rPr lang="en-US" dirty="0"/>
              <a:t> Amartya Saikiya</a:t>
            </a:r>
          </a:p>
          <a:p>
            <a:pPr>
              <a:buFont typeface="Arial" panose="020B0604020202020204" pitchFamily="34" charset="0"/>
              <a:buChar char="•"/>
            </a:pPr>
            <a:r>
              <a:rPr lang="en-US" b="1" dirty="0"/>
              <a:t>Faculty Mentor Name:</a:t>
            </a:r>
            <a:r>
              <a:rPr lang="en-US" dirty="0"/>
              <a:t> Anand Achyutrao Barbind</a:t>
            </a:r>
          </a:p>
          <a:p>
            <a:pPr>
              <a:buFont typeface="Arial" panose="020B0604020202020204" pitchFamily="34" charset="0"/>
              <a:buChar char="•"/>
            </a:pPr>
            <a:r>
              <a:rPr lang="en-US" b="1" dirty="0"/>
              <a:t>Team Lead Name:</a:t>
            </a:r>
            <a:r>
              <a:rPr lang="en-US" dirty="0"/>
              <a:t> Shukla Pranav Dipak</a:t>
            </a:r>
          </a:p>
          <a:p>
            <a:pPr>
              <a:buFont typeface="Arial" panose="020B0604020202020204" pitchFamily="34" charset="0"/>
              <a:buChar char="•"/>
            </a:pPr>
            <a:r>
              <a:rPr lang="en-US" b="1" dirty="0"/>
              <a:t>Member 2 Name:</a:t>
            </a:r>
            <a:r>
              <a:rPr lang="en-US" dirty="0"/>
              <a:t> Hon Shantanu Pradeep</a:t>
            </a:r>
          </a:p>
          <a:p>
            <a:pPr>
              <a:buFont typeface="Arial" panose="020B0604020202020204" pitchFamily="34" charset="0"/>
              <a:buChar char="•"/>
            </a:pPr>
            <a:r>
              <a:rPr lang="en-US" b="1" dirty="0"/>
              <a:t>Member 3 Name:</a:t>
            </a:r>
            <a:r>
              <a:rPr lang="en-US" dirty="0"/>
              <a:t> Deore Vaishnavi Satish</a:t>
            </a:r>
          </a:p>
          <a:p>
            <a:pPr>
              <a:buFont typeface="Arial" panose="020B0604020202020204" pitchFamily="34" charset="0"/>
              <a:buChar char="•"/>
            </a:pPr>
            <a:r>
              <a:rPr lang="en-US" b="1" dirty="0"/>
              <a:t>Member 4 Name:</a:t>
            </a:r>
            <a:r>
              <a:rPr lang="en-US" dirty="0"/>
              <a:t> Gunjal Onkar Anil</a:t>
            </a:r>
          </a:p>
          <a:p>
            <a:pPr>
              <a:buFont typeface="Arial" panose="020B0604020202020204" pitchFamily="34" charset="0"/>
              <a:buChar char="•"/>
            </a:pPr>
            <a:r>
              <a:rPr lang="en-US" b="1" dirty="0"/>
              <a:t>Member 5 Name:</a:t>
            </a:r>
            <a:r>
              <a:rPr lang="en-US" dirty="0"/>
              <a:t> Gawand Kunal Sharad</a:t>
            </a:r>
          </a:p>
          <a:p>
            <a:endParaRPr lang="en-US" dirty="0"/>
          </a:p>
        </p:txBody>
      </p:sp>
    </p:spTree>
    <p:extLst>
      <p:ext uri="{BB962C8B-B14F-4D97-AF65-F5344CB8AC3E}">
        <p14:creationId xmlns:p14="http://schemas.microsoft.com/office/powerpoint/2010/main" val="790237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5B787-532E-0B5D-D3DB-8716E92720C2}"/>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68CFE133-1AC9-D6CA-5923-8BC309870C7C}"/>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 conclusion, the project successfully addressed the problem of detecting cut-ins by leveraging deep learning techniques on the IDD Temporal dataset. </a:t>
            </a:r>
          </a:p>
          <a:p>
            <a:r>
              <a:rPr lang="en-US" dirty="0">
                <a:latin typeface="Times New Roman" panose="02020603050405020304" pitchFamily="18" charset="0"/>
                <a:cs typeface="Times New Roman" panose="02020603050405020304" pitchFamily="18" charset="0"/>
              </a:rPr>
              <a:t>The developed model shows potential for application in real-world scenarios to enhance driving safety and assist in autonomous driving systems. </a:t>
            </a:r>
          </a:p>
          <a:p>
            <a:r>
              <a:rPr lang="en-US" dirty="0">
                <a:latin typeface="Times New Roman" panose="02020603050405020304" pitchFamily="18" charset="0"/>
                <a:cs typeface="Times New Roman" panose="02020603050405020304" pitchFamily="18" charset="0"/>
              </a:rPr>
              <a:t>Further refinements and enhancements could include incorporating additional datasets for further training and exploring advanced CNN architectures for improved accuracy and speed.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186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320+ Thank You Presentation Photos Stock Photos, Pictures &amp; Royalty-Free  Images - iStock">
            <a:extLst>
              <a:ext uri="{FF2B5EF4-FFF2-40B4-BE49-F238E27FC236}">
                <a16:creationId xmlns:a16="http://schemas.microsoft.com/office/drawing/2014/main" id="{2EFF2A5E-1C8C-3454-B0B6-AF205F3318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5715" y="1101197"/>
            <a:ext cx="7138219" cy="4747149"/>
          </a:xfrm>
          <a:prstGeom prst="rect">
            <a:avLst/>
          </a:prstGeom>
          <a:noFill/>
          <a:effectLst>
            <a:glow rad="228600">
              <a:schemeClr val="accent4">
                <a:satMod val="175000"/>
                <a:alpha val="40000"/>
              </a:schemeClr>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627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19CDB-F913-0212-2293-0000E55E057B}"/>
              </a:ext>
            </a:extLst>
          </p:cNvPr>
          <p:cNvSpPr>
            <a:spLocks noGrp="1"/>
          </p:cNvSpPr>
          <p:nvPr>
            <p:ph type="title"/>
          </p:nvPr>
        </p:nvSpPr>
        <p:spPr/>
        <p:txBody>
          <a:bodyPr/>
          <a:lstStyle/>
          <a:p>
            <a:r>
              <a:rPr lang="en-US" dirty="0"/>
              <a:t>Vehicle Cut-in Detection</a:t>
            </a:r>
            <a:br>
              <a:rPr lang="en-US" dirty="0"/>
            </a:br>
            <a:endParaRPr lang="en-IN" dirty="0"/>
          </a:p>
        </p:txBody>
      </p:sp>
      <p:sp>
        <p:nvSpPr>
          <p:cNvPr id="3" name="Content Placeholder 2">
            <a:extLst>
              <a:ext uri="{FF2B5EF4-FFF2-40B4-BE49-F238E27FC236}">
                <a16:creationId xmlns:a16="http://schemas.microsoft.com/office/drawing/2014/main" id="{AE2B22F9-7851-6F02-AE47-5A2F9B44587B}"/>
              </a:ext>
            </a:extLst>
          </p:cNvPr>
          <p:cNvSpPr>
            <a:spLocks noGrp="1"/>
          </p:cNvSpPr>
          <p:nvPr>
            <p:ph idx="1"/>
          </p:nvPr>
        </p:nvSpPr>
        <p:spPr/>
        <p:txBody>
          <a:bodyPr/>
          <a:lstStyle/>
          <a:p>
            <a:pPr marL="0" indent="0">
              <a:buNone/>
            </a:pPr>
            <a:endParaRPr lang="en-US" b="1" dirty="0"/>
          </a:p>
          <a:p>
            <a:pPr marL="0" indent="0">
              <a:buNone/>
            </a:pPr>
            <a:endParaRPr lang="en-US" b="1" dirty="0"/>
          </a:p>
          <a:p>
            <a:pPr marL="0" indent="0">
              <a:buNone/>
            </a:pPr>
            <a:endParaRPr lang="en-US" b="1" dirty="0"/>
          </a:p>
          <a:p>
            <a:pPr marL="0" indent="0">
              <a:buNone/>
            </a:pPr>
            <a:r>
              <a:rPr lang="en-US" b="1" dirty="0"/>
              <a:t>Category:</a:t>
            </a:r>
            <a:r>
              <a:rPr lang="en-US" dirty="0"/>
              <a:t> Artificial Intelligence, Machine Learning, Deep Learning, Autonomous Driving</a:t>
            </a:r>
            <a:endParaRPr lang="en-IN" dirty="0"/>
          </a:p>
          <a:p>
            <a:pPr marL="0" indent="0">
              <a:buNone/>
            </a:pPr>
            <a:r>
              <a:rPr lang="en-US" b="1" dirty="0"/>
              <a:t>Participants:</a:t>
            </a:r>
            <a:r>
              <a:rPr lang="en-US" dirty="0"/>
              <a:t> 1</a:t>
            </a:r>
            <a:r>
              <a:rPr lang="en-US" baseline="30000" dirty="0"/>
              <a:t>st</a:t>
            </a:r>
            <a:r>
              <a:rPr lang="en-US" dirty="0"/>
              <a:t> to 4</a:t>
            </a:r>
            <a:r>
              <a:rPr lang="en-US" baseline="30000" dirty="0"/>
              <a:t>th</a:t>
            </a:r>
            <a:r>
              <a:rPr lang="en-US" dirty="0"/>
              <a:t>  Semester Students</a:t>
            </a:r>
          </a:p>
          <a:p>
            <a:pPr marL="0" indent="0">
              <a:buNone/>
            </a:pPr>
            <a:r>
              <a:rPr lang="en-US" b="1" dirty="0"/>
              <a:t>Prerequisites:</a:t>
            </a:r>
            <a:endParaRPr lang="en-US" dirty="0"/>
          </a:p>
          <a:p>
            <a:pPr>
              <a:buFont typeface="Arial" panose="020B0604020202020204" pitchFamily="34" charset="0"/>
              <a:buChar char="•"/>
            </a:pPr>
            <a:r>
              <a:rPr lang="en-US" dirty="0"/>
              <a:t> Concepts in Machine Learning</a:t>
            </a:r>
          </a:p>
          <a:p>
            <a:pPr>
              <a:buFont typeface="Arial" panose="020B0604020202020204" pitchFamily="34" charset="0"/>
              <a:buChar char="•"/>
            </a:pPr>
            <a:r>
              <a:rPr lang="en-US" dirty="0"/>
              <a:t>Programming Skills (Python)</a:t>
            </a:r>
          </a:p>
          <a:p>
            <a:pPr>
              <a:buFont typeface="Arial" panose="020B0604020202020204" pitchFamily="34" charset="0"/>
              <a:buChar char="•"/>
            </a:pPr>
            <a:r>
              <a:rPr lang="en-US" dirty="0"/>
              <a:t>Deep Learning - Train/Validate/Test with Data</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47792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2E453-49FB-BEF1-C3A1-A27EDAE7CA58}"/>
              </a:ext>
            </a:extLst>
          </p:cNvPr>
          <p:cNvSpPr>
            <a:spLocks noGrp="1"/>
          </p:cNvSpPr>
          <p:nvPr>
            <p:ph type="title"/>
          </p:nvPr>
        </p:nvSpPr>
        <p:spPr/>
        <p:txBody>
          <a:bodyPr/>
          <a:lstStyle/>
          <a:p>
            <a:r>
              <a:rPr lang="en-US" dirty="0"/>
              <a:t>Vehicle Cut-in Detection</a:t>
            </a:r>
          </a:p>
        </p:txBody>
      </p:sp>
      <p:sp>
        <p:nvSpPr>
          <p:cNvPr id="3" name="Content Placeholder 2">
            <a:extLst>
              <a:ext uri="{FF2B5EF4-FFF2-40B4-BE49-F238E27FC236}">
                <a16:creationId xmlns:a16="http://schemas.microsoft.com/office/drawing/2014/main" id="{4085E0D3-8E09-2FF2-49D2-E09C597928A2}"/>
              </a:ext>
            </a:extLst>
          </p:cNvPr>
          <p:cNvSpPr>
            <a:spLocks noGrp="1"/>
          </p:cNvSpPr>
          <p:nvPr>
            <p:ph idx="1"/>
          </p:nvPr>
        </p:nvSpPr>
        <p:spPr/>
        <p:txBody>
          <a:bodyPr/>
          <a:lstStyle/>
          <a:p>
            <a:r>
              <a:rPr lang="en-US" b="1" dirty="0"/>
              <a:t>Description:</a:t>
            </a:r>
            <a:r>
              <a:rPr lang="en-US" dirty="0"/>
              <a:t> Artificial Intelligence (AI) based machine learning (ML) techniques are widely becoming used and deployed in real-world applications. Autonomous driving is a technology that highly depends on a large volume and variety of data for training and testing. India Driving Dataset (IDD) is an open dataset, publicly available for research, and can be used for tasks like object detection and segmentation.</a:t>
            </a:r>
          </a:p>
          <a:p>
            <a:r>
              <a:rPr lang="en-US" b="1" dirty="0"/>
              <a:t>Outcomes:</a:t>
            </a:r>
            <a:endParaRPr lang="en-US" dirty="0"/>
          </a:p>
          <a:p>
            <a:pPr>
              <a:buFont typeface="+mj-lt"/>
              <a:buAutoNum type="arabicPeriod"/>
            </a:pPr>
            <a:r>
              <a:rPr lang="en-US" dirty="0"/>
              <a:t>Train a new ML model for detecting cut-in.</a:t>
            </a:r>
          </a:p>
          <a:p>
            <a:pPr>
              <a:buFont typeface="+mj-lt"/>
              <a:buAutoNum type="arabicPeriod"/>
            </a:pPr>
            <a:r>
              <a:rPr lang="en-US" dirty="0"/>
              <a:t>Use any extra data from other sources to augment training ML models.</a:t>
            </a:r>
          </a:p>
          <a:p>
            <a:pPr>
              <a:buFont typeface="+mj-lt"/>
              <a:buAutoNum type="arabicPeriod"/>
            </a:pPr>
            <a:r>
              <a:rPr lang="en-US" dirty="0"/>
              <a:t>Calculate the accuracy of performance in detection.</a:t>
            </a:r>
          </a:p>
          <a:p>
            <a:pPr>
              <a:buFont typeface="+mj-lt"/>
              <a:buAutoNum type="arabicPeriod"/>
            </a:pPr>
            <a:r>
              <a:rPr lang="en-US" dirty="0"/>
              <a:t>Create a 3-page report on the chosen problem, technical approach, and results.</a:t>
            </a:r>
          </a:p>
        </p:txBody>
      </p:sp>
    </p:spTree>
    <p:extLst>
      <p:ext uri="{BB962C8B-B14F-4D97-AF65-F5344CB8AC3E}">
        <p14:creationId xmlns:p14="http://schemas.microsoft.com/office/powerpoint/2010/main" val="2444930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6E841-9A9D-2203-3139-E18FFA40743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p>
        </p:txBody>
      </p:sp>
      <p:sp>
        <p:nvSpPr>
          <p:cNvPr id="3" name="Content Placeholder 2">
            <a:extLst>
              <a:ext uri="{FF2B5EF4-FFF2-40B4-BE49-F238E27FC236}">
                <a16:creationId xmlns:a16="http://schemas.microsoft.com/office/drawing/2014/main" id="{A0140D95-433C-50DE-C268-85E082D8639D}"/>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Overview</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This project aims to develop a robust vehicle cut-in detection system using TensorFlow and OpenCV. The system processes image data to identify and predict cut-in scenarios, calculating critical metrics such as speed, distance, and time to collision to ensure timely and accurate responses.</a:t>
            </a:r>
          </a:p>
        </p:txBody>
      </p:sp>
    </p:spTree>
    <p:extLst>
      <p:ext uri="{BB962C8B-B14F-4D97-AF65-F5344CB8AC3E}">
        <p14:creationId xmlns:p14="http://schemas.microsoft.com/office/powerpoint/2010/main" val="2271377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DFBA0-8E5B-B893-0008-842770BCF9F2}"/>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endParaRPr lang="en-US" dirty="0"/>
          </a:p>
        </p:txBody>
      </p:sp>
      <p:sp>
        <p:nvSpPr>
          <p:cNvPr id="3" name="Content Placeholder 2">
            <a:extLst>
              <a:ext uri="{FF2B5EF4-FFF2-40B4-BE49-F238E27FC236}">
                <a16:creationId xmlns:a16="http://schemas.microsoft.com/office/drawing/2014/main" id="{F7CF5E82-7F8D-5995-D33E-D4A02ECC0A50}"/>
              </a:ext>
            </a:extLst>
          </p:cNvPr>
          <p:cNvSpPr>
            <a:spLocks noGrp="1"/>
          </p:cNvSpPr>
          <p:nvPr>
            <p:ph idx="1"/>
          </p:nvPr>
        </p:nvSpPr>
        <p:spPr/>
        <p:txBody>
          <a:bodyPr/>
          <a:lstStyle/>
          <a:p>
            <a:r>
              <a:rPr lang="en-US" sz="3200" dirty="0">
                <a:latin typeface="Times New Roman" panose="02020603050405020304" pitchFamily="18" charset="0"/>
                <a:cs typeface="Times New Roman" panose="02020603050405020304" pitchFamily="18" charset="0"/>
              </a:rPr>
              <a:t>Solution Workflow</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 Preprocessing: Images are preprocessed using OpenCV techniques to enhance features and reduce noise, preparing them for model training.</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Model Training: TensorFlow is used to develop a deep learning model that learns to identify cut-in events from the preprocessed images. The model is trained on the labeled dataset to recognize different vehicles and their trajectories.</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Detection and Tracking: The trained model processes real-time video frames to detect vehicles and track their movements. OpenCV assists in tracking the position and speed of the detected vehicles.</a:t>
            </a:r>
            <a:endParaRPr lang="en-US" dirty="0"/>
          </a:p>
        </p:txBody>
      </p:sp>
    </p:spTree>
    <p:extLst>
      <p:ext uri="{BB962C8B-B14F-4D97-AF65-F5344CB8AC3E}">
        <p14:creationId xmlns:p14="http://schemas.microsoft.com/office/powerpoint/2010/main" val="496188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8839F-0551-5618-9C85-AC1F1FC62A9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Unique Idea</a:t>
            </a:r>
            <a:endParaRPr lang="en-US" dirty="0"/>
          </a:p>
        </p:txBody>
      </p:sp>
      <p:sp>
        <p:nvSpPr>
          <p:cNvPr id="3" name="Content Placeholder 2">
            <a:extLst>
              <a:ext uri="{FF2B5EF4-FFF2-40B4-BE49-F238E27FC236}">
                <a16:creationId xmlns:a16="http://schemas.microsoft.com/office/drawing/2014/main" id="{961B15B4-3707-A42E-E233-1BA4F5EAC705}"/>
              </a:ext>
            </a:extLst>
          </p:cNvPr>
          <p:cNvSpPr>
            <a:spLocks noGrp="1"/>
          </p:cNvSpPr>
          <p:nvPr>
            <p:ph idx="1"/>
          </p:nvPr>
        </p:nvSpPr>
        <p:spPr/>
        <p:txBody>
          <a:bodyPr/>
          <a:lstStyle/>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Calculating Metrics: Using the detected positions and movements, the </a:t>
            </a:r>
            <a:r>
              <a:rPr lang="en-US" sz="2000">
                <a:latin typeface="Times New Roman" panose="02020603050405020304" pitchFamily="18" charset="0"/>
                <a:cs typeface="Times New Roman" panose="02020603050405020304" pitchFamily="18" charset="0"/>
              </a:rPr>
              <a:t>system calculates : Speed</a:t>
            </a:r>
            <a:r>
              <a:rPr lang="en-US" sz="2000" dirty="0">
                <a:latin typeface="Times New Roman" panose="02020603050405020304" pitchFamily="18" charset="0"/>
                <a:cs typeface="Times New Roman" panose="02020603050405020304" pitchFamily="18" charset="0"/>
              </a:rPr>
              <a:t>: The relative speed of the cut-in vehicle.</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Distance: The distance between the host vehicle and the cut-in vehicle.</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Time to Collision (TTC): The estimated time before a potential collision occurs, based on the current speed and distance.</a:t>
            </a:r>
            <a:endParaRPr lang="en-IN" sz="20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71427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7FAB7-2854-6BEA-AF51-83CF13F2EE24}"/>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Features Offered by Vehicle Cut-In </a:t>
            </a:r>
          </a:p>
        </p:txBody>
      </p:sp>
      <p:sp>
        <p:nvSpPr>
          <p:cNvPr id="3" name="Content Placeholder 2">
            <a:extLst>
              <a:ext uri="{FF2B5EF4-FFF2-40B4-BE49-F238E27FC236}">
                <a16:creationId xmlns:a16="http://schemas.microsoft.com/office/drawing/2014/main" id="{B30336EF-B28E-A832-AA05-497DF1FE3ACB}"/>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Detection System:</a:t>
            </a:r>
          </a:p>
          <a:p>
            <a:pPr marL="0" indent="0">
              <a:buNone/>
            </a:pPr>
            <a:r>
              <a:rPr lang="en-US" dirty="0">
                <a:latin typeface="Times New Roman" panose="02020603050405020304" pitchFamily="18" charset="0"/>
                <a:cs typeface="Times New Roman" panose="02020603050405020304" pitchFamily="18" charset="0"/>
              </a:rPr>
              <a:t>1. Real-time Cut-In Detection          </a:t>
            </a:r>
          </a:p>
          <a:p>
            <a:r>
              <a:rPr lang="en-US" dirty="0">
                <a:latin typeface="Times New Roman" panose="02020603050405020304" pitchFamily="18" charset="0"/>
                <a:cs typeface="Times New Roman" panose="02020603050405020304" pitchFamily="18" charset="0"/>
              </a:rPr>
              <a:t>  Immediate Identification:             Continuous Monitoring: </a:t>
            </a:r>
          </a:p>
          <a:p>
            <a:pPr marL="0" indent="0">
              <a:buNone/>
            </a:pPr>
            <a:r>
              <a:rPr lang="en-US" dirty="0">
                <a:latin typeface="Times New Roman" panose="02020603050405020304" pitchFamily="18" charset="0"/>
                <a:cs typeface="Times New Roman" panose="02020603050405020304" pitchFamily="18" charset="0"/>
              </a:rPr>
              <a:t> 2. Speed Calculation           </a:t>
            </a:r>
          </a:p>
          <a:p>
            <a:r>
              <a:rPr lang="en-US" dirty="0">
                <a:latin typeface="Times New Roman" panose="02020603050405020304" pitchFamily="18" charset="0"/>
                <a:cs typeface="Times New Roman" panose="02020603050405020304" pitchFamily="18" charset="0"/>
              </a:rPr>
              <a:t>Accurate Speed Measurement:            Dynamic Adjustments: </a:t>
            </a:r>
          </a:p>
          <a:p>
            <a:pPr marL="0" indent="0">
              <a:buNone/>
            </a:pPr>
            <a:r>
              <a:rPr lang="en-US" dirty="0">
                <a:latin typeface="Times New Roman" panose="02020603050405020304" pitchFamily="18" charset="0"/>
                <a:cs typeface="Times New Roman" panose="02020603050405020304" pitchFamily="18" charset="0"/>
              </a:rPr>
              <a:t>3. Distance Estimation        </a:t>
            </a:r>
          </a:p>
          <a:p>
            <a:r>
              <a:rPr lang="en-US" dirty="0">
                <a:latin typeface="Times New Roman" panose="02020603050405020304" pitchFamily="18" charset="0"/>
                <a:cs typeface="Times New Roman" panose="02020603050405020304" pitchFamily="18" charset="0"/>
              </a:rPr>
              <a:t>Precise Distance Tracking:         Safety Margins: </a:t>
            </a:r>
          </a:p>
          <a:p>
            <a:pPr marL="0" indent="0">
              <a:buNone/>
            </a:pPr>
            <a:r>
              <a:rPr lang="en-US" dirty="0">
                <a:latin typeface="Times New Roman" panose="02020603050405020304" pitchFamily="18" charset="0"/>
                <a:cs typeface="Times New Roman" panose="02020603050405020304" pitchFamily="18" charset="0"/>
              </a:rPr>
              <a:t>4. Time to Collision (TTC) Calculation     </a:t>
            </a:r>
          </a:p>
          <a:p>
            <a:r>
              <a:rPr lang="en-US" dirty="0">
                <a:latin typeface="Times New Roman" panose="02020603050405020304" pitchFamily="18" charset="0"/>
                <a:cs typeface="Times New Roman" panose="02020603050405020304" pitchFamily="18" charset="0"/>
              </a:rPr>
              <a:t> Collision Prediction:       Proactive Alerts:</a:t>
            </a:r>
          </a:p>
          <a:p>
            <a:r>
              <a:rPr lang="en-US" dirty="0">
                <a:latin typeface="Times New Roman" panose="02020603050405020304" pitchFamily="18" charset="0"/>
                <a:cs typeface="Times New Roman" panose="02020603050405020304" pitchFamily="18" charset="0"/>
              </a:rPr>
              <a:t>5. </a:t>
            </a:r>
            <a:r>
              <a:rPr lang="en-US" dirty="0"/>
              <a:t>Traffic Behavior Modeling: Analyzes and models diverse traffic behaviors to improve detection accuracy.</a:t>
            </a: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0886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7CD624E-5450-95D4-EF1B-42F9768FD12A}"/>
              </a:ext>
            </a:extLst>
          </p:cNvPr>
          <p:cNvSpPr txBox="1"/>
          <p:nvPr/>
        </p:nvSpPr>
        <p:spPr>
          <a:xfrm>
            <a:off x="0" y="0"/>
            <a:ext cx="8072284"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Flowchart of process:</a:t>
            </a:r>
          </a:p>
        </p:txBody>
      </p:sp>
      <p:pic>
        <p:nvPicPr>
          <p:cNvPr id="3" name="Picture 2">
            <a:extLst>
              <a:ext uri="{FF2B5EF4-FFF2-40B4-BE49-F238E27FC236}">
                <a16:creationId xmlns:a16="http://schemas.microsoft.com/office/drawing/2014/main" id="{23454362-CF80-5E61-3251-42FB37A9CB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266" y="0"/>
            <a:ext cx="6850504" cy="7105338"/>
          </a:xfrm>
          <a:prstGeom prst="rect">
            <a:avLst/>
          </a:prstGeom>
        </p:spPr>
      </p:pic>
    </p:spTree>
    <p:extLst>
      <p:ext uri="{BB962C8B-B14F-4D97-AF65-F5344CB8AC3E}">
        <p14:creationId xmlns:p14="http://schemas.microsoft.com/office/powerpoint/2010/main" val="35528839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320</TotalTime>
  <Words>1019</Words>
  <Application>Microsoft Office PowerPoint</Application>
  <PresentationFormat>Widescreen</PresentationFormat>
  <Paragraphs>111</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Corbel</vt:lpstr>
      <vt:lpstr>Times New Roman</vt:lpstr>
      <vt:lpstr>Wingdings 2</vt:lpstr>
      <vt:lpstr>Frame</vt:lpstr>
      <vt:lpstr>Problem Statement: </vt:lpstr>
      <vt:lpstr>   Eureka </vt:lpstr>
      <vt:lpstr>Vehicle Cut-in Detection </vt:lpstr>
      <vt:lpstr>Vehicle Cut-in Detection</vt:lpstr>
      <vt:lpstr>Unique Idea</vt:lpstr>
      <vt:lpstr>Unique Idea</vt:lpstr>
      <vt:lpstr>Unique Idea</vt:lpstr>
      <vt:lpstr>Features Offered by Vehicle Cut-In </vt:lpstr>
      <vt:lpstr>PowerPoint Presentation</vt:lpstr>
      <vt:lpstr>Architecture Diagram-Image</vt:lpstr>
      <vt:lpstr>Architecture  Diagram- Video </vt:lpstr>
      <vt:lpstr>Output </vt:lpstr>
      <vt:lpstr>output</vt:lpstr>
      <vt:lpstr>Technologies Used:</vt:lpstr>
      <vt:lpstr>Library Used</vt:lpstr>
      <vt:lpstr>Team members &amp;Contribution  </vt:lpstr>
      <vt:lpstr>Contribution </vt:lpstr>
      <vt:lpstr>References</vt:lpstr>
      <vt:lpstr>References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deorevaishnavi510@gmail.com</dc:creator>
  <cp:lastModifiedBy>Onkar Gunjal</cp:lastModifiedBy>
  <cp:revision>22</cp:revision>
  <dcterms:created xsi:type="dcterms:W3CDTF">2024-07-06T03:15:26Z</dcterms:created>
  <dcterms:modified xsi:type="dcterms:W3CDTF">2024-07-08T06:32:40Z</dcterms:modified>
</cp:coreProperties>
</file>

<file path=docProps/thumbnail.jpeg>
</file>